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7" r:id="rId2"/>
    <p:sldId id="270" r:id="rId3"/>
    <p:sldId id="271" r:id="rId4"/>
    <p:sldId id="272" r:id="rId5"/>
    <p:sldId id="273" r:id="rId6"/>
    <p:sldId id="296" r:id="rId7"/>
    <p:sldId id="276" r:id="rId8"/>
    <p:sldId id="284" r:id="rId9"/>
    <p:sldId id="278" r:id="rId10"/>
    <p:sldId id="308" r:id="rId11"/>
    <p:sldId id="286" r:id="rId12"/>
    <p:sldId id="288" r:id="rId13"/>
    <p:sldId id="289" r:id="rId14"/>
    <p:sldId id="297" r:id="rId15"/>
    <p:sldId id="304" r:id="rId16"/>
    <p:sldId id="307" r:id="rId17"/>
    <p:sldId id="300" r:id="rId18"/>
    <p:sldId id="298" r:id="rId19"/>
    <p:sldId id="302" r:id="rId20"/>
    <p:sldId id="303" r:id="rId21"/>
    <p:sldId id="290" r:id="rId22"/>
    <p:sldId id="266" r:id="rId23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orient="horz" pos="3117">
          <p15:clr>
            <a:srgbClr val="A4A3A4"/>
          </p15:clr>
        </p15:guide>
        <p15:guide id="3" orient="horz" pos="350">
          <p15:clr>
            <a:srgbClr val="A4A3A4"/>
          </p15:clr>
        </p15:guide>
        <p15:guide id="4" orient="horz" pos="146">
          <p15:clr>
            <a:srgbClr val="A4A3A4"/>
          </p15:clr>
        </p15:guide>
        <p15:guide id="5" orient="horz" pos="826">
          <p15:clr>
            <a:srgbClr val="A4A3A4"/>
          </p15:clr>
        </p15:guide>
        <p15:guide id="6" orient="horz" pos="917">
          <p15:clr>
            <a:srgbClr val="A4A3A4"/>
          </p15:clr>
        </p15:guide>
        <p15:guide id="7" orient="horz" pos="3003">
          <p15:clr>
            <a:srgbClr val="A4A3A4"/>
          </p15:clr>
        </p15:guide>
        <p15:guide id="8" pos="2880">
          <p15:clr>
            <a:srgbClr val="A4A3A4"/>
          </p15:clr>
        </p15:guide>
        <p15:guide id="9" pos="113">
          <p15:clr>
            <a:srgbClr val="A4A3A4"/>
          </p15:clr>
        </p15:guide>
        <p15:guide id="10" pos="5647">
          <p15:clr>
            <a:srgbClr val="A4A3A4"/>
          </p15:clr>
        </p15:guide>
        <p15:guide id="11" pos="5148">
          <p15:clr>
            <a:srgbClr val="A4A3A4"/>
          </p15:clr>
        </p15:guide>
        <p15:guide id="12" pos="5035">
          <p15:clr>
            <a:srgbClr val="A4A3A4"/>
          </p15:clr>
        </p15:guide>
        <p15:guide id="13" pos="226">
          <p15:clr>
            <a:srgbClr val="A4A3A4"/>
          </p15:clr>
        </p15:guide>
        <p15:guide id="14" pos="5534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06" autoAdjust="0"/>
    <p:restoredTop sz="77988" autoAdjust="0"/>
  </p:normalViewPr>
  <p:slideViewPr>
    <p:cSldViewPr showGuides="1">
      <p:cViewPr varScale="1">
        <p:scale>
          <a:sx n="116" d="100"/>
          <a:sy n="116" d="100"/>
        </p:scale>
        <p:origin x="-336" y="-102"/>
      </p:cViewPr>
      <p:guideLst>
        <p:guide orient="horz" pos="1620"/>
        <p:guide orient="horz" pos="3117"/>
        <p:guide orient="horz" pos="350"/>
        <p:guide orient="horz" pos="146"/>
        <p:guide orient="horz" pos="826"/>
        <p:guide orient="horz" pos="917"/>
        <p:guide orient="horz" pos="3003"/>
        <p:guide pos="2880"/>
        <p:guide pos="113"/>
        <p:guide pos="5647"/>
        <p:guide pos="5148"/>
        <p:guide pos="5035"/>
        <p:guide pos="226"/>
        <p:guide pos="553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85B4C-A22D-49B9-92F2-B11E94297261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7375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2A805-C6E2-411F-9012-48835965073A}" type="datetimeFigureOut">
              <a:rPr lang="de-DE" smtClean="0"/>
              <a:pPr/>
              <a:t>01.07.2014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EFEC1-7EDD-4199-82B3-194936FA7632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7346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geo-tagged articles</a:t>
            </a:r>
          </a:p>
        </p:txBody>
      </p:sp>
    </p:spTree>
    <p:extLst>
      <p:ext uri="{BB962C8B-B14F-4D97-AF65-F5344CB8AC3E}">
        <p14:creationId xmlns:p14="http://schemas.microsoft.com/office/powerpoint/2010/main" val="60481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0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7776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7105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327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58775">
              <a:buNone/>
            </a:pPr>
            <a:r>
              <a:rPr lang="de-DE" sz="1800" dirty="0" smtClean="0"/>
              <a:t> Nutzer findet schneller die gewünschte Eigenschaft </a:t>
            </a:r>
          </a:p>
          <a:p>
            <a:pPr marL="358775" lvl="2" indent="0">
              <a:buNone/>
            </a:pPr>
            <a:r>
              <a:rPr lang="de-DE" dirty="0" smtClean="0"/>
              <a:t>	</a:t>
            </a:r>
            <a:r>
              <a:rPr lang="de-DE" sz="1800" dirty="0" smtClean="0">
                <a:solidFill>
                  <a:srgbClr val="00B050"/>
                </a:solidFill>
              </a:rPr>
              <a:t>Informationen</a:t>
            </a:r>
            <a:endParaRPr lang="de-DE" dirty="0" smtClean="0">
              <a:solidFill>
                <a:srgbClr val="00B050"/>
              </a:solidFill>
            </a:endParaRPr>
          </a:p>
          <a:p>
            <a:r>
              <a:rPr lang="de-DE" sz="1800" dirty="0" smtClean="0"/>
              <a:t> Nutzer wählen seltener irrtümlich nicht geeignete Eigenschaften aus</a:t>
            </a:r>
          </a:p>
          <a:p>
            <a:pPr marL="0" lvl="1" indent="0">
              <a:buNone/>
            </a:pPr>
            <a:r>
              <a:rPr lang="de-DE" dirty="0" smtClean="0"/>
              <a:t>	</a:t>
            </a:r>
            <a:r>
              <a:rPr lang="de-DE" sz="1800" dirty="0" smtClean="0">
                <a:solidFill>
                  <a:srgbClr val="00B050"/>
                </a:solidFill>
              </a:rPr>
              <a:t>Daten-Qualität 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109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1272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5898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x_01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028" name="Object 2"/>
          <p:cNvGraphicFramePr>
            <a:graphicFrameLocks noChangeAspect="1"/>
          </p:cNvGraphicFramePr>
          <p:nvPr/>
        </p:nvGraphicFramePr>
        <p:xfrm>
          <a:off x="5815482" y="179388"/>
          <a:ext cx="2412000" cy="1380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482" y="179388"/>
                        <a:ext cx="2412000" cy="13803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In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7412038" y="195263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8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8" y="195263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79511" y="231775"/>
            <a:ext cx="7813551" cy="10795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0"/>
          </p:nvPr>
        </p:nvSpPr>
        <p:spPr>
          <a:xfrm>
            <a:off x="179387" y="1455738"/>
            <a:ext cx="7813675" cy="3312000"/>
          </a:xfrm>
        </p:spPr>
        <p:txBody>
          <a:bodyPr wrap="square"/>
          <a:lstStyle>
            <a:lvl1pPr marL="0" indent="0">
              <a:lnSpc>
                <a:spcPts val="1800"/>
              </a:lnSpc>
              <a:spcAft>
                <a:spcPts val="650"/>
              </a:spcAft>
              <a:buSzPct val="25000"/>
              <a:tabLst/>
              <a:defRPr sz="1600"/>
            </a:lvl1pPr>
            <a:lvl2pPr marL="358775" indent="-358775">
              <a:lnSpc>
                <a:spcPts val="1800"/>
              </a:lnSpc>
              <a:spcAft>
                <a:spcPts val="600"/>
              </a:spcAft>
              <a:defRPr sz="1600"/>
            </a:lvl2pPr>
            <a:lvl3pPr marL="719138" indent="-360363">
              <a:lnSpc>
                <a:spcPts val="1800"/>
              </a:lnSpc>
              <a:spcAft>
                <a:spcPts val="600"/>
              </a:spcAft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7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7F59DC8-C1BA-41CF-BB0E-590FBCD0ECE0}" type="datetime1">
              <a:rPr lang="de-DE" smtClean="0"/>
              <a:t>01.07.2014</a:t>
            </a:fld>
            <a:endParaRPr lang="de-DE" dirty="0"/>
          </a:p>
        </p:txBody>
      </p:sp>
      <p:sp>
        <p:nvSpPr>
          <p:cNvPr id="38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9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9512" y="231775"/>
            <a:ext cx="7813551" cy="10795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179388" y="1455263"/>
            <a:ext cx="3816548" cy="3312000"/>
          </a:xfrm>
        </p:spPr>
        <p:txBody>
          <a:bodyPr wrap="square"/>
          <a:lstStyle>
            <a:lvl1pPr>
              <a:buSzPct val="25000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5" name="Inhaltsplatzhalter 3"/>
          <p:cNvSpPr>
            <a:spLocks noGrp="1"/>
          </p:cNvSpPr>
          <p:nvPr>
            <p:ph sz="quarter" idx="11"/>
          </p:nvPr>
        </p:nvSpPr>
        <p:spPr>
          <a:xfrm>
            <a:off x="4176712" y="1455738"/>
            <a:ext cx="3816349" cy="3311525"/>
          </a:xfrm>
        </p:spPr>
        <p:txBody>
          <a:bodyPr/>
          <a:lstStyle>
            <a:lvl1pPr>
              <a:buSzPct val="25000"/>
              <a:buFont typeface="Verdana" pitchFamily="34" charset="0"/>
              <a:buChar char=" 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E688D93-5728-49FD-B519-D81564D12493}" type="datetime1">
              <a:rPr lang="de-DE" smtClean="0"/>
              <a:t>01.07.2014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8F5A8A5-FF05-4A5A-878D-3401A11BE5F3}" type="datetime1">
              <a:rPr lang="de-DE" smtClean="0"/>
              <a:t>01.07.2014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4695-F8A5-415A-A9F4-158E2BE10F69}" type="datetime1">
              <a:rPr lang="de-DE" smtClean="0"/>
              <a:t>01.07.2014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144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254001" y="133350"/>
            <a:ext cx="8636000" cy="1285875"/>
          </a:xfrm>
          <a:prstGeom prst="rect">
            <a:avLst/>
          </a:prstGeom>
          <a:ln w="12700">
            <a:miter lim="400000"/>
          </a:ln>
        </p:spPr>
        <p:txBody>
          <a:bodyPr/>
          <a:lstStyle>
            <a:lvl1pPr defTabSz="304800">
              <a:defRPr sz="3800" cap="all">
                <a:solidFill>
                  <a:srgbClr val="535353"/>
                </a:solidFill>
                <a:uFillTx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254001" y="1676400"/>
            <a:ext cx="8636000" cy="3076575"/>
          </a:xfrm>
          <a:prstGeom prst="rect">
            <a:avLst/>
          </a:prstGeom>
          <a:ln w="12700">
            <a:miter lim="400000"/>
          </a:ln>
        </p:spPr>
        <p:txBody>
          <a:bodyPr anchor="ctr"/>
          <a:lstStyle>
            <a:lvl1pPr marL="1714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1pPr>
            <a:lvl2pPr marL="40957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2pPr>
            <a:lvl3pPr marL="64770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3pPr>
            <a:lvl4pPr marL="88582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4pPr>
            <a:lvl5pPr marL="11239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3518474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97" indent="-127397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478B-9DD4-4EAB-962F-AC3248FC2ED5}" type="datetime1">
              <a:rPr lang="de-DE" smtClean="0"/>
              <a:t>01.07.2014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649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1_120ppi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2053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3723878"/>
            <a:ext cx="8604000" cy="104338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3077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410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028" name="Object 7"/>
          <p:cNvGraphicFramePr>
            <a:graphicFrameLocks noChangeAspect="1"/>
          </p:cNvGraphicFramePr>
          <p:nvPr/>
        </p:nvGraphicFramePr>
        <p:xfrm>
          <a:off x="7412014" y="194738"/>
          <a:ext cx="1573188" cy="900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14" y="194738"/>
                        <a:ext cx="1573188" cy="9007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7172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7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in_02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1275"/>
            <a:ext cx="8603726" cy="3455988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9220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1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7"/>
            <a:ext cx="8208912" cy="863365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In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in_02_120ppi.png"/>
          <p:cNvPicPr>
            <a:picLocks noChangeAspect="1"/>
          </p:cNvPicPr>
          <p:nvPr userDrawn="1"/>
        </p:nvPicPr>
        <p:blipFill>
          <a:blip r:embed="rId3" cstate="print"/>
          <a:srcRect t="971" b="2951"/>
          <a:stretch>
            <a:fillRect/>
          </a:stretch>
        </p:blipFill>
        <p:spPr>
          <a:xfrm>
            <a:off x="360613" y="1312006"/>
            <a:ext cx="8604000" cy="3455988"/>
          </a:xfrm>
          <a:prstGeom prst="rect">
            <a:avLst/>
          </a:prstGeom>
        </p:spPr>
      </p:pic>
      <p:graphicFrame>
        <p:nvGraphicFramePr>
          <p:cNvPr id="8196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1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2819"/>
            <a:ext cx="8208912" cy="86444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Ex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922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1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387" y="1455738"/>
            <a:ext cx="7813675" cy="331152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Aufzählung</a:t>
            </a:r>
          </a:p>
          <a:p>
            <a:pPr lvl="2"/>
            <a:r>
              <a:rPr lang="de-DE" dirty="0" smtClean="0"/>
              <a:t>Unterpunkt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79511" y="231775"/>
            <a:ext cx="7813551" cy="10800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/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2"/>
          <a:stretch>
            <a:fillRect/>
          </a:stretch>
        </p:blipFill>
        <p:spPr bwMode="auto">
          <a:xfrm>
            <a:off x="8158110" y="161105"/>
            <a:ext cx="828092" cy="4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1005C58-6B53-45DF-8D63-9586E5FF5A6D}" type="datetime1">
              <a:rPr lang="de-DE" smtClean="0"/>
              <a:t>01.07.2014</a:t>
            </a:fld>
            <a:endParaRPr lang="de-DE" dirty="0"/>
          </a:p>
        </p:txBody>
      </p:sp>
      <p:sp>
        <p:nvSpPr>
          <p:cNvPr id="50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1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7" r:id="rId8"/>
    <p:sldLayoutId id="2147483669" r:id="rId9"/>
    <p:sldLayoutId id="2147483676" r:id="rId10"/>
    <p:sldLayoutId id="2147483679" r:id="rId11"/>
    <p:sldLayoutId id="2147483671" r:id="rId12"/>
    <p:sldLayoutId id="2147483678" r:id="rId13"/>
    <p:sldLayoutId id="2147483682" r:id="rId14"/>
    <p:sldLayoutId id="2147483683" r:id="rId15"/>
    <p:sldLayoutId id="214748368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b="0" kern="1200" baseline="0">
          <a:solidFill>
            <a:srgbClr val="DD6108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50"/>
        </a:spcAft>
        <a:buClr>
          <a:schemeClr val="bg1"/>
        </a:buClr>
        <a:buSzPct val="25000"/>
        <a:buFont typeface="Verdana" pitchFamily="34" charset="0"/>
        <a:buChar char=" 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58775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■"/>
        <a:defRPr sz="160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19138" indent="-360363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Verdana" pitchFamily="34" charset="0"/>
        <a:buChar char="□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Das Wissen der Welt erweitern – Big Data zum </a:t>
            </a:r>
            <a:r>
              <a:rPr lang="de-DE" dirty="0" smtClean="0"/>
              <a:t>Mitmachen</a:t>
            </a:r>
            <a:br>
              <a:rPr lang="de-DE" dirty="0" smtClean="0"/>
            </a:br>
            <a:r>
              <a:rPr lang="de-DE" sz="1400" dirty="0" smtClean="0"/>
              <a:t>Unterstützung der Datenvervollständigung von Wikidata mit Assoziationsregeln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Wikidata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" r="21520" b="2814"/>
          <a:stretch/>
        </p:blipFill>
        <p:spPr bwMode="auto">
          <a:xfrm>
            <a:off x="107504" y="1614224"/>
            <a:ext cx="2164298" cy="182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3688" y="3487028"/>
            <a:ext cx="19030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Geographische Angaben</a:t>
            </a:r>
            <a:endParaRPr lang="en-US" sz="1100" dirty="0">
              <a:solidFill>
                <a:schemeClr val="accent2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0" r="12493"/>
          <a:stretch/>
        </p:blipFill>
        <p:spPr bwMode="auto">
          <a:xfrm>
            <a:off x="2376296" y="1619505"/>
            <a:ext cx="2628900" cy="181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47031" y="3481731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Orte in der Nähe des HPIs </a:t>
            </a:r>
            <a:endParaRPr lang="en-US" sz="1100" dirty="0">
              <a:solidFill>
                <a:schemeClr val="accent2"/>
              </a:solidFill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624706"/>
            <a:ext cx="3850581" cy="181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76790" y="3481731"/>
            <a:ext cx="29931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Zeitstrahl zu einem Bestimmten Thema</a:t>
            </a:r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7544" y="843557"/>
            <a:ext cx="8424936" cy="6480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27583" y="950987"/>
            <a:ext cx="531940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Vorteil der Strukturierten Speicherung: </a:t>
            </a:r>
          </a:p>
          <a:p>
            <a:r>
              <a:rPr lang="de-DE" sz="1400" dirty="0" smtClean="0"/>
              <a:t>	</a:t>
            </a:r>
            <a:r>
              <a:rPr lang="de-DE" sz="1400" dirty="0"/>
              <a:t>	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307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67544" y="843557"/>
            <a:ext cx="8424936" cy="19442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Wikidata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27583" y="950987"/>
            <a:ext cx="7749301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Vorteil der Strukturierten Speicherung: 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1400" dirty="0" smtClean="0"/>
              <a:t>      </a:t>
            </a:r>
            <a:r>
              <a:rPr lang="de-DE" sz="1400" dirty="0" smtClean="0"/>
              <a:t>- </a:t>
            </a:r>
            <a:r>
              <a:rPr lang="de-DE" sz="1400" dirty="0" smtClean="0"/>
              <a:t>„Welches Bundesland hat die meisten Städte mit </a:t>
            </a:r>
            <a:r>
              <a:rPr lang="de-DE" sz="1400" dirty="0" smtClean="0"/>
              <a:t>weiblichen </a:t>
            </a:r>
            <a:r>
              <a:rPr lang="de-DE" sz="1400" dirty="0" smtClean="0"/>
              <a:t>Bürgermeistern?“</a:t>
            </a:r>
            <a:endParaRPr lang="de-DE" sz="1400" dirty="0"/>
          </a:p>
          <a:p>
            <a:r>
              <a:rPr lang="de-DE" sz="1400" dirty="0"/>
              <a:t> </a:t>
            </a:r>
            <a:r>
              <a:rPr lang="de-DE" sz="1400" dirty="0" smtClean="0"/>
              <a:t>  </a:t>
            </a:r>
          </a:p>
          <a:p>
            <a:r>
              <a:rPr lang="de-DE" sz="1400" dirty="0" smtClean="0"/>
              <a:t>      </a:t>
            </a:r>
            <a:r>
              <a:rPr lang="de-DE" sz="1400" dirty="0" smtClean="0"/>
              <a:t>- </a:t>
            </a:r>
            <a:r>
              <a:rPr lang="de-DE" sz="1400" dirty="0" smtClean="0"/>
              <a:t>„Wie viele Länder </a:t>
            </a:r>
            <a:r>
              <a:rPr lang="de-DE" sz="1400" dirty="0" smtClean="0"/>
              <a:t>kann man aus Deutschland erreichen, wenn man </a:t>
            </a:r>
          </a:p>
          <a:p>
            <a:r>
              <a:rPr lang="de-DE" sz="1400" dirty="0" smtClean="0"/>
              <a:t>		nicht mehr als ein weiteres Land durchfährt?“</a:t>
            </a:r>
          </a:p>
          <a:p>
            <a:r>
              <a:rPr lang="de-DE" sz="1400" dirty="0"/>
              <a:t>	</a:t>
            </a:r>
            <a:endParaRPr lang="de-DE" sz="1400" dirty="0" smtClean="0"/>
          </a:p>
          <a:p>
            <a:r>
              <a:rPr lang="de-DE" sz="1400" dirty="0"/>
              <a:t>	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4922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71"/>
          <a:stretch/>
        </p:blipFill>
        <p:spPr bwMode="auto">
          <a:xfrm>
            <a:off x="-9294" y="699541"/>
            <a:ext cx="9153293" cy="446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Wikidatas</a:t>
            </a:r>
            <a:r>
              <a:rPr lang="de-DE" dirty="0" smtClean="0"/>
              <a:t> Inhalt: Items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619672" y="1637456"/>
            <a:ext cx="3384376" cy="504056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7"/>
          </p:cNvCxnSpPr>
          <p:nvPr/>
        </p:nvCxnSpPr>
        <p:spPr>
          <a:xfrm flipH="1" flipV="1">
            <a:off x="2843810" y="627535"/>
            <a:ext cx="1664608" cy="1083738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07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71"/>
          <a:stretch/>
        </p:blipFill>
        <p:spPr bwMode="auto">
          <a:xfrm>
            <a:off x="-9294" y="699541"/>
            <a:ext cx="9153293" cy="446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Aussagen = Eigenschaft + Wert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691680" y="2762757"/>
            <a:ext cx="1842886" cy="313049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0"/>
          </p:cNvCxnSpPr>
          <p:nvPr/>
        </p:nvCxnSpPr>
        <p:spPr>
          <a:xfrm flipV="1">
            <a:off x="2613123" y="664204"/>
            <a:ext cx="14661" cy="2098553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55853" y="2762096"/>
            <a:ext cx="1015039" cy="313710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7" idx="0"/>
          </p:cNvCxnSpPr>
          <p:nvPr/>
        </p:nvCxnSpPr>
        <p:spPr>
          <a:xfrm flipH="1" flipV="1">
            <a:off x="3995936" y="664204"/>
            <a:ext cx="167437" cy="2097892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60232" y="3435846"/>
            <a:ext cx="1944216" cy="1300356"/>
          </a:xfrm>
          <a:prstGeom prst="rect">
            <a:avLst/>
          </a:prstGeom>
          <a:ln w="6350"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r>
              <a:rPr lang="de-DE" sz="2000" dirty="0" smtClean="0"/>
              <a:t>Diese Daten werden von </a:t>
            </a:r>
            <a:r>
              <a:rPr lang="de-DE" sz="2000" b="1" dirty="0" smtClean="0"/>
              <a:t>Nutzern</a:t>
            </a:r>
            <a:r>
              <a:rPr lang="de-DE" sz="2000" dirty="0" smtClean="0"/>
              <a:t> eingetragen!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80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r>
              <a:rPr lang="de-DE" dirty="0" smtClean="0"/>
              <a:t>[</a:t>
            </a:r>
            <a:r>
              <a:rPr lang="de-DE" dirty="0" smtClean="0">
                <a:solidFill>
                  <a:srgbClr val="0070C0"/>
                </a:solidFill>
              </a:rPr>
              <a:t>hinzufügen</a:t>
            </a:r>
            <a:r>
              <a:rPr lang="de-DE" dirty="0" smtClean="0"/>
              <a:t>]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251520" y="2602771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err="1" smtClean="0"/>
              <a:t>Pokedex</a:t>
            </a:r>
            <a:r>
              <a:rPr lang="de-DE" dirty="0" smtClean="0"/>
              <a:t>-ID</a:t>
            </a:r>
          </a:p>
          <a:p>
            <a:r>
              <a:rPr lang="de-DE" dirty="0" smtClean="0"/>
              <a:t>PTNP</a:t>
            </a:r>
          </a:p>
          <a:p>
            <a:r>
              <a:rPr lang="de-DE" dirty="0" err="1" smtClean="0"/>
              <a:t>Pegi</a:t>
            </a:r>
            <a:r>
              <a:rPr lang="de-DE" dirty="0" smtClean="0"/>
              <a:t>-Altersfreigabe</a:t>
            </a:r>
          </a:p>
          <a:p>
            <a:r>
              <a:rPr lang="de-DE" dirty="0" smtClean="0"/>
              <a:t>Premiere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- bisher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14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P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88881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animBg="1"/>
      <p:bldP spid="7" grpId="0" animBg="1"/>
      <p:bldP spid="9" grpId="0" uiExpan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600" dirty="0" smtClean="0"/>
              <a:t>Vorschläge für Eigenschaften!</a:t>
            </a:r>
            <a:endParaRPr lang="de-DE" sz="3600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0" y="4911725"/>
            <a:ext cx="215900" cy="180975"/>
          </a:xfrm>
        </p:spPr>
        <p:txBody>
          <a:bodyPr/>
          <a:lstStyle/>
          <a:p>
            <a:fld id="{AD7EDDA2-D529-494D-8DD4-5843EC9A48A2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043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9" name="Picture 7" descr="C:\repos\wikidata.lib\visualisation\vis ohne waisen 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" t="13997" r="-1" b="13791"/>
          <a:stretch/>
        </p:blipFill>
        <p:spPr bwMode="auto">
          <a:xfrm>
            <a:off x="1987779" y="48694"/>
            <a:ext cx="4886971" cy="507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 descr="C:\repos\wikidata.lib\visualisation\vis ohne waisen 2_z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5" t="47624" r="22972"/>
          <a:stretch/>
        </p:blipFill>
        <p:spPr bwMode="auto">
          <a:xfrm>
            <a:off x="3923927" y="1117600"/>
            <a:ext cx="5016874" cy="2641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9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22222E-6 L -0.21285 -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42" y="-1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51520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/>
              <a:t>Ortsvorwahl</a:t>
            </a:r>
          </a:p>
          <a:p>
            <a:r>
              <a:rPr lang="de-DE" dirty="0" smtClean="0"/>
              <a:t>Gemeinsame Grenze</a:t>
            </a:r>
          </a:p>
          <a:p>
            <a:r>
              <a:rPr lang="de-DE" dirty="0" smtClean="0"/>
              <a:t>Postleitzahl</a:t>
            </a:r>
            <a:endParaRPr lang="de-DE" dirty="0" smtClean="0"/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Eigenschafts-Vorschlägen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00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P</a:t>
            </a:r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51520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Postleitzahl</a:t>
            </a:r>
          </a:p>
          <a:p>
            <a:r>
              <a:rPr lang="de-DE" dirty="0" smtClean="0"/>
              <a:t>Partnerstadt</a:t>
            </a:r>
          </a:p>
          <a:p>
            <a:r>
              <a:rPr lang="de-DE" dirty="0" smtClean="0"/>
              <a:t>Parlament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</a:t>
            </a:r>
            <a:r>
              <a:rPr lang="de-DE" dirty="0"/>
              <a:t>Eigenschafts-Vorschlägen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19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r>
              <a:rPr lang="de-DE" b="1" dirty="0" smtClean="0"/>
              <a:t>Staat</a:t>
            </a:r>
            <a:endParaRPr lang="de-DE" b="1" dirty="0"/>
          </a:p>
        </p:txBody>
      </p:sp>
      <p:sp>
        <p:nvSpPr>
          <p:cNvPr id="9" name="Rechteck 8"/>
          <p:cNvSpPr/>
          <p:nvPr/>
        </p:nvSpPr>
        <p:spPr>
          <a:xfrm>
            <a:off x="2860911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0" name="Rechteck 9"/>
          <p:cNvSpPr/>
          <p:nvPr/>
        </p:nvSpPr>
        <p:spPr>
          <a:xfrm>
            <a:off x="2862151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D</a:t>
            </a:r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862151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Don Quijote</a:t>
            </a:r>
          </a:p>
          <a:p>
            <a:r>
              <a:rPr lang="de-DE" dirty="0" smtClean="0"/>
              <a:t>Dinosaurier</a:t>
            </a:r>
          </a:p>
          <a:p>
            <a:r>
              <a:rPr lang="de-DE" dirty="0" smtClean="0"/>
              <a:t>Das Leben, das Uni…</a:t>
            </a:r>
          </a:p>
          <a:p>
            <a:r>
              <a:rPr lang="de-DE" dirty="0" smtClean="0"/>
              <a:t>Dubai</a:t>
            </a:r>
          </a:p>
          <a:p>
            <a:r>
              <a:rPr lang="de-DE" dirty="0" smtClean="0"/>
              <a:t>Dienstag</a:t>
            </a:r>
          </a:p>
          <a:p>
            <a:r>
              <a:rPr lang="de-DE" dirty="0" smtClean="0"/>
              <a:t>…</a:t>
            </a:r>
          </a:p>
        </p:txBody>
      </p:sp>
      <p:sp>
        <p:nvSpPr>
          <p:cNvPr id="8" name="Rechteck 7"/>
          <p:cNvSpPr/>
          <p:nvPr/>
        </p:nvSpPr>
        <p:spPr>
          <a:xfrm>
            <a:off x="2861531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Dessertbananen</a:t>
            </a:r>
          </a:p>
          <a:p>
            <a:r>
              <a:rPr lang="de-DE" dirty="0" smtClean="0"/>
              <a:t>Deutsch</a:t>
            </a:r>
          </a:p>
          <a:p>
            <a:r>
              <a:rPr lang="de-DE" dirty="0" smtClean="0"/>
              <a:t>Deutschland</a:t>
            </a:r>
          </a:p>
          <a:p>
            <a:r>
              <a:rPr lang="de-DE" dirty="0" smtClean="0"/>
              <a:t>Dezember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861531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De</a:t>
            </a:r>
            <a:endParaRPr lang="de-DE" b="1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bisher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00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8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i="1" dirty="0"/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de-DE" b="1" dirty="0" smtClean="0"/>
              <a:t>Englische</a:t>
            </a:r>
            <a:r>
              <a:rPr lang="de-DE" dirty="0" smtClean="0"/>
              <a:t> Wikipedia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18210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r>
              <a:rPr lang="de-DE" b="1" dirty="0" smtClean="0"/>
              <a:t>Staat</a:t>
            </a:r>
            <a:endParaRPr lang="de-DE" b="1" dirty="0"/>
          </a:p>
        </p:txBody>
      </p:sp>
      <p:sp>
        <p:nvSpPr>
          <p:cNvPr id="10" name="Rechteck 9"/>
          <p:cNvSpPr/>
          <p:nvPr/>
        </p:nvSpPr>
        <p:spPr>
          <a:xfrm>
            <a:off x="2862151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862151" y="2605120"/>
            <a:ext cx="2664296" cy="4706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Deutschland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Wert-Vorschlägen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20</a:t>
            </a:fld>
            <a:endParaRPr lang="de-DE"/>
          </a:p>
        </p:txBody>
      </p:sp>
      <p:sp>
        <p:nvSpPr>
          <p:cNvPr id="2" name="Ellipse 1"/>
          <p:cNvSpPr/>
          <p:nvPr/>
        </p:nvSpPr>
        <p:spPr>
          <a:xfrm>
            <a:off x="2862151" y="1556916"/>
            <a:ext cx="1853865" cy="394567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91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79387" y="987574"/>
            <a:ext cx="8785101" cy="3779688"/>
          </a:xfrm>
        </p:spPr>
        <p:txBody>
          <a:bodyPr/>
          <a:lstStyle/>
          <a:p>
            <a:pPr marL="0" lvl="1" indent="0" algn="ctr">
              <a:buNone/>
            </a:pPr>
            <a:r>
              <a:rPr lang="de-DE" sz="2800" dirty="0" err="1" smtClean="0"/>
              <a:t>PropertySuggester</a:t>
            </a:r>
            <a:endParaRPr lang="de-DE" sz="2800" dirty="0"/>
          </a:p>
          <a:p>
            <a:pPr marL="0" lvl="1" indent="0" algn="ctr">
              <a:buNone/>
            </a:pPr>
            <a:endParaRPr lang="de-DE" sz="2800" dirty="0" smtClean="0"/>
          </a:p>
          <a:p>
            <a:pPr marL="0" lvl="1" indent="0" algn="ctr">
              <a:buNone/>
            </a:pPr>
            <a:endParaRPr lang="de-DE" sz="2800" dirty="0"/>
          </a:p>
          <a:p>
            <a:pPr marL="0" lvl="1" indent="0" algn="ctr">
              <a:buNone/>
            </a:pPr>
            <a:r>
              <a:rPr lang="de-DE" sz="2400" dirty="0" smtClean="0"/>
              <a:t>Mehr Informationen</a:t>
            </a:r>
          </a:p>
          <a:p>
            <a:pPr marL="0" lvl="1" indent="0" algn="ctr">
              <a:buNone/>
            </a:pPr>
            <a:endParaRPr lang="de-DE" sz="2400" dirty="0" smtClean="0"/>
          </a:p>
          <a:p>
            <a:pPr marL="0" lvl="1" indent="0" algn="ctr">
              <a:buNone/>
            </a:pPr>
            <a:r>
              <a:rPr lang="de-DE" sz="2400" dirty="0" smtClean="0"/>
              <a:t>Bessere Daten-Qualität</a:t>
            </a:r>
          </a:p>
          <a:p>
            <a:pPr marL="0" lvl="1" indent="0" algn="ctr">
              <a:buNone/>
            </a:pPr>
            <a:endParaRPr lang="de-DE" sz="2800" dirty="0" smtClean="0"/>
          </a:p>
          <a:p>
            <a:pPr marL="0" lvl="1" indent="0" algn="ctr">
              <a:buNone/>
            </a:pPr>
            <a:endParaRPr lang="de-DE" sz="2800" dirty="0" smtClean="0"/>
          </a:p>
          <a:p>
            <a:pPr marL="0" lvl="1" indent="0" algn="ctr">
              <a:buNone/>
            </a:pPr>
            <a:r>
              <a:rPr lang="de-DE" sz="3200" dirty="0" smtClean="0"/>
              <a:t>Auf </a:t>
            </a:r>
            <a:r>
              <a:rPr lang="de-DE" sz="3200" dirty="0" err="1"/>
              <a:t>Wikidata</a:t>
            </a:r>
            <a:r>
              <a:rPr lang="de-DE" sz="3200" dirty="0"/>
              <a:t> </a:t>
            </a:r>
            <a:r>
              <a:rPr lang="de-DE" sz="3200" dirty="0">
                <a:solidFill>
                  <a:srgbClr val="008000"/>
                </a:solidFill>
              </a:rPr>
              <a:t>verfügbar</a:t>
            </a:r>
            <a:r>
              <a:rPr lang="de-DE" sz="3200" dirty="0"/>
              <a:t> seit 01.07.!</a:t>
            </a:r>
          </a:p>
          <a:p>
            <a:pPr lvl="1" algn="ctr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718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Macht mit auf </a:t>
            </a:r>
            <a:r>
              <a:rPr lang="de-DE" dirty="0"/>
              <a:t>w</a:t>
            </a:r>
            <a:r>
              <a:rPr lang="de-DE" dirty="0" smtClean="0"/>
              <a:t>ikidata.org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926548"/>
            <a:ext cx="4752528" cy="3362412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97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repos\wikidata.lib\documents\2014-07-07 Bachelorpodium\Pictur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-1588"/>
            <a:ext cx="9155113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Shape 123"/>
          <p:cNvSpPr/>
          <p:nvPr/>
        </p:nvSpPr>
        <p:spPr>
          <a:xfrm>
            <a:off x="2476500" y="4557356"/>
            <a:ext cx="4203701" cy="55015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675" tIns="66675" rIns="66675" bIns="66675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Französische</a:t>
            </a:r>
            <a:r>
              <a:rPr lang="en-US" dirty="0" smtClean="0"/>
              <a:t>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098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Italienische</a:t>
            </a:r>
            <a:r>
              <a:rPr lang="de-DE" dirty="0" smtClean="0"/>
              <a:t>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087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Griechische</a:t>
            </a:r>
            <a:r>
              <a:rPr lang="de-DE" dirty="0" smtClean="0"/>
              <a:t>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83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3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Türkische </a:t>
            </a:r>
            <a:r>
              <a:rPr lang="de-DE" dirty="0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6956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repos\Wikidata.lib\documents\2014-07-07 Bachelorpodium\wikidata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Wikidata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60943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1367643" y="771550"/>
            <a:ext cx="6408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Wikidata</a:t>
            </a:r>
            <a:r>
              <a:rPr lang="de-DE" sz="2000" dirty="0"/>
              <a:t> speichert Wissen strukturiert und </a:t>
            </a:r>
          </a:p>
          <a:p>
            <a:pPr algn="ctr"/>
            <a:r>
              <a:rPr lang="de-DE" sz="2000" i="1" dirty="0" smtClean="0"/>
              <a:t>unabhängig </a:t>
            </a:r>
            <a:r>
              <a:rPr lang="de-DE" sz="2000" i="1" dirty="0"/>
              <a:t>von Sprachen</a:t>
            </a:r>
            <a:endParaRPr lang="en-US" sz="2000" i="1" dirty="0"/>
          </a:p>
        </p:txBody>
      </p:sp>
      <p:pic>
        <p:nvPicPr>
          <p:cNvPr id="6" name="Picture 4" descr="http://upload.wikimedia.org/wikipedia/commons/thumb/6/66/Wikidata-logo-en.svg/500px-Wikidata-logo-e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144" y="1635646"/>
            <a:ext cx="3641712" cy="2277284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3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67544" y="843557"/>
            <a:ext cx="6048672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Wikidata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5103" y="4975592"/>
            <a:ext cx="139068" cy="116438"/>
          </a:xfrm>
        </p:spPr>
        <p:txBody>
          <a:bodyPr/>
          <a:lstStyle/>
          <a:p>
            <a:fld id="{1836B242-8B9E-44AA-8C45-F3E8273E0405}" type="slidenum">
              <a:rPr lang="de-DE" smtClean="0"/>
              <a:t>9</a:t>
            </a:fld>
            <a:endParaRPr lang="de-DE"/>
          </a:p>
        </p:txBody>
      </p:sp>
      <p:grpSp>
        <p:nvGrpSpPr>
          <p:cNvPr id="3" name="Gruppieren 2"/>
          <p:cNvGrpSpPr/>
          <p:nvPr/>
        </p:nvGrpSpPr>
        <p:grpSpPr>
          <a:xfrm>
            <a:off x="139402" y="3188602"/>
            <a:ext cx="1447832" cy="1954897"/>
            <a:chOff x="139402" y="3188602"/>
            <a:chExt cx="1447832" cy="1954897"/>
          </a:xfrm>
        </p:grpSpPr>
        <p:sp>
          <p:nvSpPr>
            <p:cNvPr id="8" name="Rectangle 7"/>
            <p:cNvSpPr/>
            <p:nvPr/>
          </p:nvSpPr>
          <p:spPr>
            <a:xfrm>
              <a:off x="179242" y="3720501"/>
              <a:ext cx="1368153" cy="142299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 descr="http://upload.wikimedia.org/wikipedia/commons/thumb/f/f0/Wikipedia-logo-de.png/490px-Wikipedia-logo-de.png?uselang=d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0" y="3188602"/>
              <a:ext cx="1097734" cy="1344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39402" y="4692523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159.456 (2012)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690724" y="3035106"/>
            <a:ext cx="1447832" cy="2116217"/>
            <a:chOff x="1688172" y="3035106"/>
            <a:chExt cx="1447832" cy="2116217"/>
          </a:xfrm>
        </p:grpSpPr>
        <p:sp>
          <p:nvSpPr>
            <p:cNvPr id="17" name="Rectangle 16"/>
            <p:cNvSpPr/>
            <p:nvPr/>
          </p:nvSpPr>
          <p:spPr>
            <a:xfrm>
              <a:off x="1704388" y="3728325"/>
              <a:ext cx="1415397" cy="14229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2" name="Picture 2" descr="http://upload.wikimedia.org/wikipedia/commons/thumb/b/b8/Wikipedia-logo-v2-da.svg/500px-Wikipedia-logo-v2-da.svg.png?uselang=d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0415" y="3035106"/>
              <a:ext cx="1415397" cy="1624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688172" y="4700526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154.606 (2009)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3242046" y="3239997"/>
            <a:ext cx="1447832" cy="1902877"/>
            <a:chOff x="3203848" y="3239997"/>
            <a:chExt cx="1447832" cy="1902877"/>
          </a:xfrm>
        </p:grpSpPr>
        <p:sp>
          <p:nvSpPr>
            <p:cNvPr id="19" name="Rectangle 18"/>
            <p:cNvSpPr/>
            <p:nvPr/>
          </p:nvSpPr>
          <p:spPr>
            <a:xfrm>
              <a:off x="3246117" y="3719876"/>
              <a:ext cx="1363294" cy="14229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6" name="Picture 6" descr="http://upload.wikimedia.org/wikipedia/commons/thumb/a/a4/Wikipedia_svg_logo-pl.svg/500px-Wikipedia_svg_logo-pl.svg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0666" y="3239997"/>
              <a:ext cx="1174196" cy="1347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203848" y="4702514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148.691 (2006)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4793367" y="3147814"/>
            <a:ext cx="1434817" cy="1995060"/>
            <a:chOff x="4734810" y="3147814"/>
            <a:chExt cx="1434817" cy="1995060"/>
          </a:xfrm>
        </p:grpSpPr>
        <p:sp>
          <p:nvSpPr>
            <p:cNvPr id="22" name="Rectangle 21"/>
            <p:cNvSpPr/>
            <p:nvPr/>
          </p:nvSpPr>
          <p:spPr>
            <a:xfrm>
              <a:off x="4734810" y="3712560"/>
              <a:ext cx="1434817" cy="143031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8" name="Picture 8" descr="http://upload.wikimedia.org/wikipedia/commons/thumb/1/1f/Wikipedia-logo-v2-ja.svg/500px-Wikipedia-logo-v2-ja.svg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33"/>
            <a:stretch/>
          </p:blipFill>
          <p:spPr bwMode="auto">
            <a:xfrm>
              <a:off x="4743487" y="3147814"/>
              <a:ext cx="1401025" cy="1401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226218" y="4692837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???</a:t>
              </a:r>
              <a:endParaRPr lang="en-US" sz="12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27583" y="843557"/>
            <a:ext cx="4998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Vorteil der </a:t>
            </a:r>
            <a:r>
              <a:rPr lang="de-DE" sz="2000" dirty="0" smtClean="0"/>
              <a:t>Sprachenunabhängigkeit</a:t>
            </a:r>
            <a:r>
              <a:rPr lang="de-DE" sz="2000" dirty="0" smtClean="0"/>
              <a:t>: </a:t>
            </a:r>
          </a:p>
          <a:p>
            <a:r>
              <a:rPr lang="de-DE" sz="1400" dirty="0" smtClean="0"/>
              <a:t>	• keine widersprüchlichen Informationen</a:t>
            </a:r>
          </a:p>
          <a:p>
            <a:r>
              <a:rPr lang="de-DE" sz="1400" dirty="0"/>
              <a:t>	</a:t>
            </a:r>
            <a:r>
              <a:rPr lang="de-DE" sz="1400" dirty="0" smtClean="0"/>
              <a:t>• Wartungsaufwand kleiner</a:t>
            </a:r>
            <a:endParaRPr lang="en-US" sz="1400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6516216" y="843557"/>
            <a:ext cx="2520280" cy="4299943"/>
            <a:chOff x="6516216" y="843557"/>
            <a:chExt cx="2520280" cy="4299943"/>
          </a:xfrm>
        </p:grpSpPr>
        <p:sp>
          <p:nvSpPr>
            <p:cNvPr id="29" name="Rectangle 28"/>
            <p:cNvSpPr/>
            <p:nvPr/>
          </p:nvSpPr>
          <p:spPr>
            <a:xfrm>
              <a:off x="6516216" y="843557"/>
              <a:ext cx="2520280" cy="429994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 descr="http://upload.wikimedia.org/wikipedia/commons/thumb/6/66/Wikidata-logo-en.svg/640px-Wikidata-logo-en.sv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076" y="1995686"/>
              <a:ext cx="2194560" cy="1553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6679076" y="3795886"/>
              <a:ext cx="219455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161.097 </a:t>
              </a:r>
            </a:p>
            <a:p>
              <a:pPr algn="ctr"/>
              <a:endParaRPr lang="de-DE" sz="14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de-DE" sz="1200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31. 12. 2013</a:t>
              </a:r>
            </a:p>
            <a:p>
              <a:pPr algn="ctr"/>
              <a:r>
                <a:rPr lang="de-DE" sz="1000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potsdam.de/bevoelkerung2013</a:t>
              </a:r>
              <a:endParaRPr lang="de-DE" sz="10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827583" y="2212756"/>
            <a:ext cx="4703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Einwohnerzahl von Potsdam?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98154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hpi_ppt_master_16_9">
  <a:themeElements>
    <a:clrScheme name="HPI">
      <a:dk1>
        <a:sysClr val="windowText" lastClr="000000"/>
      </a:dk1>
      <a:lt1>
        <a:sysClr val="window" lastClr="FFFFFF"/>
      </a:lt1>
      <a:dk2>
        <a:srgbClr val="5A6065"/>
      </a:dk2>
      <a:lt2>
        <a:srgbClr val="868D91"/>
      </a:lt2>
      <a:accent1>
        <a:srgbClr val="B1063A"/>
      </a:accent1>
      <a:accent2>
        <a:srgbClr val="DD6108"/>
      </a:accent2>
      <a:accent3>
        <a:srgbClr val="F6A800"/>
      </a:accent3>
      <a:accent4>
        <a:srgbClr val="007A9E"/>
      </a:accent4>
      <a:accent5>
        <a:srgbClr val="5A6065"/>
      </a:accent5>
      <a:accent6>
        <a:srgbClr val="868D91"/>
      </a:accent6>
      <a:hlink>
        <a:srgbClr val="007A9E"/>
      </a:hlink>
      <a:folHlink>
        <a:srgbClr val="C0C4C8"/>
      </a:folHlink>
    </a:clrScheme>
    <a:fontScheme name="Ganymed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D610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hpi_ppt_master_16_9</Template>
  <TotalTime>0</TotalTime>
  <Words>250</Words>
  <Application>Microsoft Office PowerPoint</Application>
  <PresentationFormat>On-screen Show (16:9)</PresentationFormat>
  <Paragraphs>130</Paragraphs>
  <Slides>22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hpi_ppt_master_16_9</vt:lpstr>
      <vt:lpstr>Image</vt:lpstr>
      <vt:lpstr>Das Wissen der Welt erweitern – Big Data zum Mitmachen Unterstützung der Datenvervollständigung von Wikidata mit Assoziationsregeln</vt:lpstr>
      <vt:lpstr>Englische Wikipedia</vt:lpstr>
      <vt:lpstr>Französische Wikipedia</vt:lpstr>
      <vt:lpstr>Italienische Wikipedia</vt:lpstr>
      <vt:lpstr>Griechische Wikipedia</vt:lpstr>
      <vt:lpstr>Türkische Wikipedia</vt:lpstr>
      <vt:lpstr>Wikidata</vt:lpstr>
      <vt:lpstr>PowerPoint Presentation</vt:lpstr>
      <vt:lpstr>Wikidata</vt:lpstr>
      <vt:lpstr>Wikidata</vt:lpstr>
      <vt:lpstr>Wikidata</vt:lpstr>
      <vt:lpstr>Wikidatas Inhalt: Items</vt:lpstr>
      <vt:lpstr>Aussagen = Eigenschaft + Wert</vt:lpstr>
      <vt:lpstr>Wikidata erweitern - bisher</vt:lpstr>
      <vt:lpstr>Vorschläge für Eigenschaften!</vt:lpstr>
      <vt:lpstr>PowerPoint Presentation</vt:lpstr>
      <vt:lpstr>Wikidata erweitern – mit Eigenschafts-Vorschlägen</vt:lpstr>
      <vt:lpstr>Wikidata erweitern – mit Eigenschafts-Vorschlägen</vt:lpstr>
      <vt:lpstr>Wikidata erweitern – bisher</vt:lpstr>
      <vt:lpstr>Wikidata erweitern – mit Wert-Vorschlägen</vt:lpstr>
      <vt:lpstr>PowerPoint Presentation</vt:lpstr>
      <vt:lpstr>Macht mit auf wikidata.org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Wissen der Welt erweitern – Big Data zum Mitmachen Unterstützung der Datenvervollständigung von Wikidata mit Assoziationsregeln</dc:title>
  <dc:creator>V W</dc:creator>
  <cp:lastModifiedBy>christian.dullweber</cp:lastModifiedBy>
  <cp:revision>72</cp:revision>
  <dcterms:created xsi:type="dcterms:W3CDTF">2014-05-13T08:54:39Z</dcterms:created>
  <dcterms:modified xsi:type="dcterms:W3CDTF">2014-07-01T14:39:18Z</dcterms:modified>
</cp:coreProperties>
</file>